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6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2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14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2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3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5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9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1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4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2014E9-3760-42B6-AE8A-58C29638729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33C76-D60A-4A0C-8084-C96B76782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17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Антикоррупционная </a:t>
            </a:r>
            <a:r>
              <a:rPr lang="ru-RU" b="1" dirty="0" err="1" smtClean="0"/>
              <a:t>комплаенс</a:t>
            </a:r>
            <a:r>
              <a:rPr lang="ru-RU" b="1" dirty="0" smtClean="0"/>
              <a:t>-служба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ТОО «Национальный научный онкологический центр»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80184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3" y="584199"/>
            <a:ext cx="10081721" cy="5799667"/>
          </a:xfrm>
        </p:spPr>
      </p:pic>
    </p:spTree>
    <p:extLst>
      <p:ext uri="{BB962C8B-B14F-4D97-AF65-F5344CB8AC3E}">
        <p14:creationId xmlns:p14="http://schemas.microsoft.com/office/powerpoint/2010/main" val="19138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44" y="1651000"/>
            <a:ext cx="9128655" cy="3615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Коррупция как социальное явление продолжает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существовать в настоящее время практически во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всех странах мира независимо от политического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развития, в том числе и в Казахстане, различается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лишь масштабами. Коррупция тормозит процесс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социально экономического развития, строительства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рыночной экономики, привлечения инвестиций.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Негативно воздействует на политические 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общественные институты демократического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государства, представляет собой серьезную угрозу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будущему развитию страны. Борьба с коррупцией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определена в качестве одного из основных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приоритетов </a:t>
            </a:r>
            <a:r>
              <a:rPr lang="ru-RU" sz="1400" b="1" dirty="0">
                <a:solidFill>
                  <a:schemeClr val="tx1"/>
                </a:solidFill>
              </a:rPr>
              <a:t>государственной политики в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Казахстане.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18" y="644673"/>
            <a:ext cx="5287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593124"/>
            <a:ext cx="10346724" cy="5583839"/>
          </a:xfrm>
        </p:spPr>
      </p:pic>
    </p:spTree>
    <p:extLst>
      <p:ext uri="{BB962C8B-B14F-4D97-AF65-F5344CB8AC3E}">
        <p14:creationId xmlns:p14="http://schemas.microsoft.com/office/powerpoint/2010/main" val="136071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5" y="486032"/>
            <a:ext cx="10091351" cy="5690931"/>
          </a:xfrm>
        </p:spPr>
      </p:pic>
    </p:spTree>
    <p:extLst>
      <p:ext uri="{BB962C8B-B14F-4D97-AF65-F5344CB8AC3E}">
        <p14:creationId xmlns:p14="http://schemas.microsoft.com/office/powerpoint/2010/main" val="134912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" y="395416"/>
            <a:ext cx="10280821" cy="5781547"/>
          </a:xfrm>
        </p:spPr>
      </p:pic>
    </p:spTree>
    <p:extLst>
      <p:ext uri="{BB962C8B-B14F-4D97-AF65-F5344CB8AC3E}">
        <p14:creationId xmlns:p14="http://schemas.microsoft.com/office/powerpoint/2010/main" val="115354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133"/>
            <a:ext cx="12191999" cy="821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Терминология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7775"/>
            <a:ext cx="7999412" cy="5254624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Термин Коррупция происходит от латинского слово «</a:t>
            </a:r>
            <a:r>
              <a:rPr lang="ru-RU" sz="1400" b="1" dirty="0" err="1">
                <a:solidFill>
                  <a:schemeClr val="tx1"/>
                </a:solidFill>
              </a:rPr>
              <a:t>соггитреге</a:t>
            </a:r>
            <a:r>
              <a:rPr lang="ru-RU" sz="1400" b="1" dirty="0">
                <a:solidFill>
                  <a:schemeClr val="tx1"/>
                </a:solidFill>
              </a:rPr>
              <a:t>» по смыслу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означает «разрушение организма государства, общественных отношений»,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как значение термина «подкуп» - термин, обозначающий обычно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использование должностным лицом своих властных полномочий 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доверенных ему прав в целях личной выгоды, путём обмана, вымогательства,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волокиты, противоречащие законодательству и моральным нормам. Наиболее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часто термин применяется по отношению к бюрократическому аппарату 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политической элите. Соответствующий термин обычно имеет более широкую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семантику, вытекающую из первичного значения исходного латинского слова,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а также неэтическое поведение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Международно-правовое определение коррупции, использующиеся в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документах ООН, выглядит следующим образом: </a:t>
            </a:r>
            <a:r>
              <a:rPr lang="ru-RU" sz="1400" b="1" dirty="0" smtClean="0">
                <a:solidFill>
                  <a:schemeClr val="tx1"/>
                </a:solidFill>
              </a:rPr>
              <a:t>коррупция </a:t>
            </a:r>
            <a:r>
              <a:rPr lang="ru-RU" sz="1400" b="1" dirty="0">
                <a:solidFill>
                  <a:schemeClr val="tx1"/>
                </a:solidFill>
              </a:rPr>
              <a:t>- это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злоупотребление </a:t>
            </a:r>
            <a:r>
              <a:rPr lang="ru-RU" sz="1400" b="1" dirty="0">
                <a:solidFill>
                  <a:schemeClr val="tx1"/>
                </a:solidFill>
              </a:rPr>
              <a:t>государственной властью для получения выгоды в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личных целях, в целях третьих лиц и групп.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Если </a:t>
            </a:r>
            <a:r>
              <a:rPr lang="ru-RU" sz="1400" b="1" dirty="0">
                <a:solidFill>
                  <a:schemeClr val="tx1"/>
                </a:solidFill>
              </a:rPr>
              <a:t>говорить более простым языком коррупция это использование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служебного положения в личных целях. Одним из проявлений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</a:rPr>
              <a:t>коррупции является взятка.</a:t>
            </a:r>
          </a:p>
          <a:p>
            <a:pPr algn="just"/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79" y="1028700"/>
            <a:ext cx="4049360" cy="54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-110067"/>
            <a:ext cx="11404600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Century Gothic" panose="020B0502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6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взятка?</a:t>
            </a:r>
            <a:endParaRPr lang="ru-RU" sz="6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4" y="1614093"/>
            <a:ext cx="9650941" cy="388077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Что такое взятка? Это получение должностным лицом от другого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лица денег или иных благ, за которые им будут оказаны </a:t>
            </a:r>
            <a:r>
              <a:rPr lang="ru-RU" sz="1400" b="1" dirty="0" smtClean="0">
                <a:solidFill>
                  <a:schemeClr val="tx1"/>
                </a:solidFill>
              </a:rPr>
              <a:t>какие либо </a:t>
            </a:r>
            <a:r>
              <a:rPr lang="ru-RU" sz="1400" b="1" dirty="0">
                <a:solidFill>
                  <a:schemeClr val="tx1"/>
                </a:solidFill>
              </a:rPr>
              <a:t>услуги</a:t>
            </a:r>
            <a:r>
              <a:rPr lang="ru-RU" sz="1400" b="1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связанные </a:t>
            </a:r>
            <a:r>
              <a:rPr lang="ru-RU" sz="1400" b="1" dirty="0">
                <a:solidFill>
                  <a:schemeClr val="tx1"/>
                </a:solidFill>
              </a:rPr>
              <a:t>с должностью, которую он занимает. При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этом указанные деньги и блага не всегда получает лично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взяточник, зачастую они могут быть предоставлены близким ему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людям или подставным организациям. Взяткой могут быть: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Предметы </a:t>
            </a:r>
            <a:r>
              <a:rPr lang="ru-RU" sz="1400" b="1" dirty="0">
                <a:solidFill>
                  <a:schemeClr val="tx1"/>
                </a:solidFill>
              </a:rPr>
              <a:t>- деньги, в том числе валюта, банковские чеки и ценные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бумаги, изделия из драгоценных металлов и камней, автомашины,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квартиры, дачи и загородные дома, продукты питания, бытовая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техника и приборы, другие товары, земельные участки и другая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недвижимость.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Услуги </a:t>
            </a:r>
            <a:r>
              <a:rPr lang="ru-RU" sz="1400" b="1" dirty="0">
                <a:solidFill>
                  <a:schemeClr val="tx1"/>
                </a:solidFill>
              </a:rPr>
              <a:t>и выгоды - лечение, ремонтные и строительные работы,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санаторные и туристические путевки, поездки заграницу, оплата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развлечений и других расходов безвозмездно или по заниженной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стоимости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1210733"/>
            <a:ext cx="4095750" cy="48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48707"/>
            <a:ext cx="1129664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Реализация плана мероприятий по противодействию коррупции в ННОЦ за 10 месяцев 2021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586" y="1847850"/>
            <a:ext cx="11326813" cy="467677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В центр поступило 7 обращений (жалоб). По ним проведено 5 заседаний по разбору жалоб. Вынесено 30 протокольных решений. Исполнение составило 90%. Все обращения касались оказания медицинской помощи. Жалоб касательно коррупции нет.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При мониторинге социальных сетей, сайта ННОЦ и других информационных агентств обращений, негативных комментариев, жалоб по антикоррупционным вопросам не поступало.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На телефон </a:t>
            </a:r>
            <a:r>
              <a:rPr lang="en-US" sz="2200" dirty="0" smtClean="0">
                <a:solidFill>
                  <a:schemeClr val="tx1"/>
                </a:solidFill>
              </a:rPr>
              <a:t>Call </a:t>
            </a:r>
            <a:r>
              <a:rPr lang="ru-RU" sz="2200" dirty="0" smtClean="0">
                <a:solidFill>
                  <a:schemeClr val="tx1"/>
                </a:solidFill>
              </a:rPr>
              <a:t>центра ежедневно поступает около 200-250 звонков. В данный период информации о подозрений или фактах коррупционных рисков не поступало, также </a:t>
            </a:r>
            <a:r>
              <a:rPr lang="ru-RU" sz="2200" dirty="0">
                <a:solidFill>
                  <a:schemeClr val="tx1"/>
                </a:solidFill>
              </a:rPr>
              <a:t>н</a:t>
            </a:r>
            <a:r>
              <a:rPr lang="ru-RU" sz="2200" dirty="0" smtClean="0">
                <a:solidFill>
                  <a:schemeClr val="tx1"/>
                </a:solidFill>
              </a:rPr>
              <a:t>а телефон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-службы обращений не поступало.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В ННОЦ ведется постоянный мониторинг государственных закупок. Нарушений влияющих на итоги не выявлено. Закуп способом из одного источника составляет менее 10%.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Проведено 4 заседания дисциплинарной комиссии, наложено 8 дисциплинарных взысканий. Фактов нарушения кодекса деловой этики не выявлено.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Отстранено 3 специалиста в связи с истечением действия сертификата специалиста.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Фактов </a:t>
            </a:r>
            <a:r>
              <a:rPr lang="ru-RU" sz="2200" dirty="0">
                <a:solidFill>
                  <a:schemeClr val="tx1"/>
                </a:solidFill>
              </a:rPr>
              <a:t>принятия на работу лиц, ранее совершивших коррупционное правонарушение, уголовное преступление </a:t>
            </a:r>
            <a:r>
              <a:rPr lang="ru-RU" sz="2200" dirty="0" smtClean="0">
                <a:solidFill>
                  <a:schemeClr val="tx1"/>
                </a:solidFill>
              </a:rPr>
              <a:t>нет.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</a:rPr>
              <a:t>Факты конфликта интересов не зарегистрированы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u="sng" dirty="0">
                <a:solidFill>
                  <a:schemeClr val="tx1"/>
                </a:solidFill>
              </a:rPr>
              <a:t>Вывод: в ходе проведения внутреннего анализа коррупционных рисков в организационно-управленческой деятельности и применения нормативно- правовых актов, </a:t>
            </a:r>
            <a:r>
              <a:rPr lang="ru-RU" sz="2900" b="1" u="sng" dirty="0" smtClean="0">
                <a:solidFill>
                  <a:schemeClr val="tx1"/>
                </a:solidFill>
              </a:rPr>
              <a:t>а так же осуществления медицинской деятельности причин </a:t>
            </a:r>
            <a:r>
              <a:rPr lang="ru-RU" sz="2900" b="1" u="sng" dirty="0">
                <a:solidFill>
                  <a:schemeClr val="tx1"/>
                </a:solidFill>
              </a:rPr>
              <a:t>и условий, способствующих совершению коррупционных правонарушений не выявлено.</a:t>
            </a:r>
            <a:endParaRPr lang="ru-RU" sz="2900" b="1" u="sng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1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592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Сектор</vt:lpstr>
      <vt:lpstr>Антикоррупционная комплаенс-служба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Терминология</vt:lpstr>
      <vt:lpstr>Что такое взятка?</vt:lpstr>
      <vt:lpstr>Реализация плана мероприятий по противодействию коррупции в ННОЦ за 10 месяцев 2021 г.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Антикоррупционная комплаенс-служба</dc:title>
  <dc:creator>Болатбек Еримбетов</dc:creator>
  <cp:lastModifiedBy>Канат Сатыбаев</cp:lastModifiedBy>
  <cp:revision>12</cp:revision>
  <dcterms:created xsi:type="dcterms:W3CDTF">2021-11-12T10:46:01Z</dcterms:created>
  <dcterms:modified xsi:type="dcterms:W3CDTF">2021-11-12T12:45:33Z</dcterms:modified>
</cp:coreProperties>
</file>